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4" r:id="rId2"/>
    <p:sldId id="395" r:id="rId3"/>
    <p:sldId id="396" r:id="rId4"/>
    <p:sldId id="403" r:id="rId5"/>
    <p:sldId id="412" r:id="rId6"/>
    <p:sldId id="397" r:id="rId7"/>
    <p:sldId id="349" r:id="rId8"/>
    <p:sldId id="413" r:id="rId9"/>
    <p:sldId id="398" r:id="rId10"/>
    <p:sldId id="369" r:id="rId11"/>
    <p:sldId id="337" r:id="rId12"/>
    <p:sldId id="410" r:id="rId13"/>
  </p:sldIdLst>
  <p:sldSz cx="9144000" cy="6858000" type="letter"/>
  <p:notesSz cx="7010400" cy="9296400"/>
  <p:kinsoku lang="ja-JP" invalStChars="" invalEndChars="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9900"/>
    <a:srgbClr val="FF99CC"/>
    <a:srgbClr val="006600"/>
    <a:srgbClr val="51DC00"/>
    <a:srgbClr val="FDE3BA"/>
    <a:srgbClr val="FCFEB9"/>
    <a:srgbClr val="FF0000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71532" autoAdjust="0"/>
  </p:normalViewPr>
  <p:slideViewPr>
    <p:cSldViewPr>
      <p:cViewPr varScale="1">
        <p:scale>
          <a:sx n="80" d="100"/>
          <a:sy n="80" d="100"/>
        </p:scale>
        <p:origin x="25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56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897448" y="8854888"/>
            <a:ext cx="1215506" cy="425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700" tIns="46175" rIns="90700" bIns="46175">
            <a:spAutoFit/>
          </a:bodyPr>
          <a:lstStyle/>
          <a:p>
            <a:pPr defTabSz="901700">
              <a:lnSpc>
                <a:spcPct val="90000"/>
              </a:lnSpc>
              <a:defRPr/>
            </a:pPr>
            <a:r>
              <a:rPr lang="en-US" sz="1200" b="0">
                <a:solidFill>
                  <a:schemeClr val="tx1"/>
                </a:solidFill>
              </a:rPr>
              <a:t>Azimuth Check</a:t>
            </a:r>
          </a:p>
          <a:p>
            <a:pPr defTabSz="901700">
              <a:lnSpc>
                <a:spcPct val="90000"/>
              </a:lnSpc>
              <a:defRPr/>
            </a:pPr>
            <a:fld id="{BB739B96-0756-4F41-9672-9F9471D85A78}" type="datetime1">
              <a:rPr lang="en-US" sz="1200" b="0">
                <a:solidFill>
                  <a:schemeClr val="tx1"/>
                </a:solidFill>
              </a:rPr>
              <a:pPr defTabSz="901700">
                <a:lnSpc>
                  <a:spcPct val="90000"/>
                </a:lnSpc>
                <a:defRPr/>
              </a:pPr>
              <a:t>3/25/2022</a:t>
            </a:fld>
            <a:r>
              <a:rPr lang="en-US" sz="1200" b="0">
                <a:solidFill>
                  <a:schemeClr val="tx1"/>
                </a:solidFill>
              </a:rPr>
              <a:t>, </a:t>
            </a:r>
            <a:fld id="{A1CD9437-E489-4ECF-A8FF-053DBD9EFF17}" type="slidenum">
              <a:rPr lang="en-US" sz="1200" b="0">
                <a:solidFill>
                  <a:schemeClr val="tx1"/>
                </a:solidFill>
              </a:rPr>
              <a:pPr defTabSz="901700">
                <a:lnSpc>
                  <a:spcPct val="90000"/>
                </a:lnSpc>
                <a:defRPr/>
              </a:pPr>
              <a:t>‹#›</a:t>
            </a:fld>
            <a:endParaRPr lang="en-US" sz="12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3107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120247" y="8854888"/>
            <a:ext cx="771474" cy="2594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700" tIns="46175" rIns="90700" bIns="46175">
            <a:spAutoFit/>
          </a:bodyPr>
          <a:lstStyle/>
          <a:p>
            <a:pPr defTabSz="901700">
              <a:lnSpc>
                <a:spcPct val="90000"/>
              </a:lnSpc>
              <a:defRPr/>
            </a:pPr>
            <a:r>
              <a:rPr lang="en-US" sz="1200" b="0">
                <a:solidFill>
                  <a:schemeClr val="tx1"/>
                </a:solidFill>
              </a:rPr>
              <a:t>Page </a:t>
            </a:r>
            <a:fld id="{5DEA80B7-26C3-4588-A797-37957E9BD797}" type="slidenum">
              <a:rPr lang="en-US" sz="1200" b="0">
                <a:solidFill>
                  <a:schemeClr val="tx1"/>
                </a:solidFill>
              </a:rPr>
              <a:pPr defTabSz="901700">
                <a:lnSpc>
                  <a:spcPct val="90000"/>
                </a:lnSpc>
                <a:defRPr/>
              </a:pPr>
              <a:t>‹#›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4850"/>
            <a:ext cx="4629150" cy="34718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4100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451" y="4415133"/>
            <a:ext cx="5139498" cy="418370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999" tIns="46175" rIns="93999" bIns="461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434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6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489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>
            <a:spLocks/>
          </p:cNvSpPr>
          <p:nvPr/>
        </p:nvSpPr>
        <p:spPr bwMode="auto">
          <a:xfrm>
            <a:off x="1676400" y="265113"/>
            <a:ext cx="5835650" cy="1139825"/>
          </a:xfrm>
          <a:custGeom>
            <a:avLst/>
            <a:gdLst/>
            <a:ahLst/>
            <a:cxnLst>
              <a:cxn ang="0">
                <a:pos x="0" y="717"/>
              </a:cxn>
              <a:cxn ang="0">
                <a:pos x="0" y="0"/>
              </a:cxn>
              <a:cxn ang="0">
                <a:pos x="3752" y="0"/>
              </a:cxn>
              <a:cxn ang="0">
                <a:pos x="3752" y="717"/>
              </a:cxn>
              <a:cxn ang="0">
                <a:pos x="0" y="717"/>
              </a:cxn>
            </a:cxnLst>
            <a:rect l="0" t="0" r="r" b="b"/>
            <a:pathLst>
              <a:path w="3753" h="718">
                <a:moveTo>
                  <a:pt x="0" y="717"/>
                </a:moveTo>
                <a:lnTo>
                  <a:pt x="0" y="0"/>
                </a:lnTo>
                <a:lnTo>
                  <a:pt x="3752" y="0"/>
                </a:lnTo>
                <a:lnTo>
                  <a:pt x="3752" y="717"/>
                </a:lnTo>
                <a:lnTo>
                  <a:pt x="0" y="717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76200" y="139700"/>
            <a:ext cx="0" cy="6540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76200" y="6667500"/>
            <a:ext cx="34575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9067800" y="134938"/>
            <a:ext cx="0" cy="6521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7100888" y="6662738"/>
            <a:ext cx="19923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797175" y="263525"/>
            <a:ext cx="3568700" cy="1063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tx1"/>
                </a:solidFill>
              </a:rPr>
              <a:t>REGION</a:t>
            </a:r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 sz="3200">
                <a:solidFill>
                  <a:schemeClr val="tx1"/>
                </a:solidFill>
              </a:rPr>
              <a:t>A OCS</a:t>
            </a:r>
          </a:p>
          <a:p>
            <a:pPr>
              <a:defRPr/>
            </a:pPr>
            <a:r>
              <a:rPr lang="en-US" sz="3200">
                <a:solidFill>
                  <a:schemeClr val="tx1"/>
                </a:solidFill>
              </a:rPr>
              <a:t>QUESTIONS?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624263" y="6553200"/>
            <a:ext cx="3419475" cy="304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b" anchorCtr="1">
            <a:spAutoFit/>
          </a:bodyPr>
          <a:lstStyle/>
          <a:p>
            <a:pPr algn="l">
              <a:defRPr/>
            </a:pPr>
            <a:r>
              <a:rPr lang="en-US" sz="1400" i="1">
                <a:solidFill>
                  <a:schemeClr val="tx1"/>
                </a:solidFill>
              </a:rPr>
              <a:t>  TRAINING TOMORROWS LEADERS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76200" y="152400"/>
            <a:ext cx="899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689850" y="280988"/>
            <a:ext cx="1219200" cy="1219200"/>
          </a:xfrm>
          <a:prstGeom prst="ellips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0">
              <a:solidFill>
                <a:schemeClr val="bg1"/>
              </a:solidFill>
            </a:endParaRPr>
          </a:p>
        </p:txBody>
      </p:sp>
      <p:sp>
        <p:nvSpPr>
          <p:cNvPr id="11" name="WordArt 11"/>
          <p:cNvSpPr>
            <a:spLocks noChangeArrowheads="1" noChangeShapeType="1" noTextEdit="1"/>
          </p:cNvSpPr>
          <p:nvPr/>
        </p:nvSpPr>
        <p:spPr bwMode="auto">
          <a:xfrm>
            <a:off x="7880350" y="363538"/>
            <a:ext cx="790575" cy="10223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896225" y="6396038"/>
            <a:ext cx="21907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7543800" y="228600"/>
          <a:ext cx="1447800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08" name="Photo Editor Photo" r:id="rId3" imgW="6095238" imgH="4571429" progId="">
                  <p:embed/>
                </p:oleObj>
              </mc:Choice>
              <mc:Fallback>
                <p:oleObj name="Photo Editor Photo" r:id="rId3" imgW="6095238" imgH="4571429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2492" t="54138" r="35017" b="5862"/>
                      <a:stretch>
                        <a:fillRect/>
                      </a:stretch>
                    </p:blipFill>
                    <p:spPr bwMode="auto">
                      <a:xfrm>
                        <a:off x="7543800" y="228600"/>
                        <a:ext cx="1447800" cy="133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4"/>
          <p:cNvGraphicFramePr>
            <a:graphicFrameLocks noChangeAspect="1"/>
          </p:cNvGraphicFramePr>
          <p:nvPr/>
        </p:nvGraphicFramePr>
        <p:xfrm>
          <a:off x="152400" y="228600"/>
          <a:ext cx="137795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09" name="Photo Editor Photo" r:id="rId5" imgW="6095238" imgH="4571429" progId="">
                  <p:embed/>
                </p:oleObj>
              </mc:Choice>
              <mc:Fallback>
                <p:oleObj name="Photo Editor Photo" r:id="rId5" imgW="6095238" imgH="4571429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703" t="52272" r="67508" b="4546"/>
                      <a:stretch>
                        <a:fillRect/>
                      </a:stretch>
                    </p:blipFill>
                    <p:spPr bwMode="auto">
                      <a:xfrm>
                        <a:off x="152400" y="228600"/>
                        <a:ext cx="1377950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>
            <a:off x="1676400" y="265113"/>
            <a:ext cx="5835650" cy="1139825"/>
          </a:xfrm>
          <a:custGeom>
            <a:avLst/>
            <a:gdLst/>
            <a:ahLst/>
            <a:cxnLst>
              <a:cxn ang="0">
                <a:pos x="0" y="717"/>
              </a:cxn>
              <a:cxn ang="0">
                <a:pos x="0" y="0"/>
              </a:cxn>
              <a:cxn ang="0">
                <a:pos x="3752" y="0"/>
              </a:cxn>
              <a:cxn ang="0">
                <a:pos x="3752" y="717"/>
              </a:cxn>
              <a:cxn ang="0">
                <a:pos x="0" y="717"/>
              </a:cxn>
            </a:cxnLst>
            <a:rect l="0" t="0" r="r" b="b"/>
            <a:pathLst>
              <a:path w="3753" h="718">
                <a:moveTo>
                  <a:pt x="0" y="717"/>
                </a:moveTo>
                <a:lnTo>
                  <a:pt x="0" y="0"/>
                </a:lnTo>
                <a:lnTo>
                  <a:pt x="3752" y="0"/>
                </a:lnTo>
                <a:lnTo>
                  <a:pt x="3752" y="717"/>
                </a:lnTo>
                <a:lnTo>
                  <a:pt x="0" y="717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76200" y="139700"/>
            <a:ext cx="0" cy="6540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76200" y="6667500"/>
            <a:ext cx="34575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9067800" y="134938"/>
            <a:ext cx="0" cy="6521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100888" y="6662738"/>
            <a:ext cx="199231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501775" y="327025"/>
            <a:ext cx="6210300" cy="5762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tx1"/>
                </a:solidFill>
              </a:rPr>
              <a:t>Officer Candidate School 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3624263" y="6550223"/>
            <a:ext cx="3419475" cy="30777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anchor="b" anchorCtr="1">
            <a:spAutoFit/>
          </a:bodyPr>
          <a:lstStyle/>
          <a:p>
            <a:pPr algn="l">
              <a:defRPr/>
            </a:pPr>
            <a:r>
              <a:rPr lang="en-US" sz="1400" i="1" dirty="0">
                <a:solidFill>
                  <a:schemeClr val="tx1"/>
                </a:solidFill>
              </a:rPr>
              <a:t>  LEADERSHIP</a:t>
            </a:r>
            <a:r>
              <a:rPr lang="en-US" sz="1400" i="1" baseline="0" dirty="0">
                <a:solidFill>
                  <a:schemeClr val="tx1"/>
                </a:solidFill>
              </a:rPr>
              <a:t> STARTS HERE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76200" y="152400"/>
            <a:ext cx="899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7689850" y="280988"/>
            <a:ext cx="1219200" cy="1219200"/>
          </a:xfrm>
          <a:prstGeom prst="ellips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b="0">
              <a:solidFill>
                <a:schemeClr val="bg1"/>
              </a:solidFill>
            </a:endParaRPr>
          </a:p>
        </p:txBody>
      </p:sp>
      <p:sp>
        <p:nvSpPr>
          <p:cNvPr id="1038" name="WordArt 11"/>
          <p:cNvSpPr>
            <a:spLocks noChangeArrowheads="1" noChangeShapeType="1" noTextEdit="1"/>
          </p:cNvSpPr>
          <p:nvPr/>
        </p:nvSpPr>
        <p:spPr bwMode="auto">
          <a:xfrm>
            <a:off x="7880350" y="363538"/>
            <a:ext cx="790575" cy="102235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0"/>
              </a:avLst>
            </a:prstTxWarp>
          </a:bodyPr>
          <a:lstStyle/>
          <a:p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1036" name="Text Box 12"/>
          <p:cNvSpPr txBox="1">
            <a:spLocks noChangeArrowheads="1"/>
          </p:cNvSpPr>
          <p:nvPr/>
        </p:nvSpPr>
        <p:spPr bwMode="auto">
          <a:xfrm>
            <a:off x="7896225" y="6396038"/>
            <a:ext cx="219075" cy="244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ext Box 14"/>
          <p:cNvSpPr txBox="1">
            <a:spLocks noChangeArrowheads="1"/>
          </p:cNvSpPr>
          <p:nvPr/>
        </p:nvSpPr>
        <p:spPr bwMode="auto">
          <a:xfrm>
            <a:off x="4632325" y="278923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3870325" y="3883025"/>
            <a:ext cx="2070100" cy="731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endParaRPr lang="en-US" sz="2400" b="0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4676775" y="4217988"/>
            <a:ext cx="1676400" cy="73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400" b="0">
              <a:solidFill>
                <a:srgbClr val="FFFFFF"/>
              </a:solidFill>
            </a:endParaRP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4860925" y="3265488"/>
            <a:ext cx="1841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Object 22"/>
          <p:cNvGraphicFramePr>
            <a:graphicFrameLocks noChangeAspect="1"/>
          </p:cNvGraphicFramePr>
          <p:nvPr/>
        </p:nvGraphicFramePr>
        <p:xfrm>
          <a:off x="8505825" y="6378575"/>
          <a:ext cx="638175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Picture" r:id="rId15" imgW="1698480" imgH="1982520" progId="Word.Picture.8">
                  <p:embed/>
                </p:oleObj>
              </mc:Choice>
              <mc:Fallback>
                <p:oleObj name="Picture" r:id="rId15" imgW="1698480" imgH="1982520" progId="Word.Picture.8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05825" y="6378575"/>
                        <a:ext cx="638175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" name="Picture 23"/>
          <p:cNvPicPr/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52400" y="228600"/>
            <a:ext cx="144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651" y="280988"/>
            <a:ext cx="1257300" cy="1123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+mj-lt"/>
          <a:ea typeface="+mj-ea"/>
          <a:cs typeface="+mj-cs"/>
        </a:defRPr>
      </a:lvl1pPr>
      <a:lvl2pPr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2pPr>
      <a:lvl3pPr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3pPr>
      <a:lvl4pPr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4pPr>
      <a:lvl5pPr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5pPr>
      <a:lvl6pPr marL="457200"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6pPr>
      <a:lvl7pPr marL="914400"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7pPr>
      <a:lvl8pPr marL="1371600"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8pPr>
      <a:lvl9pPr marL="1828800" algn="ctr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279F"/>
          </a:solidFill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u"/>
        <a:defRPr sz="2400" b="1">
          <a:solidFill>
            <a:srgbClr val="037C03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ù"/>
        <a:defRPr b="1">
          <a:solidFill>
            <a:srgbClr val="00279F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"/>
        <a:defRPr b="1">
          <a:solidFill>
            <a:srgbClr val="00279F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giancarlo.diangeli\Desktop\OCS\OCS%20Info%20Briefs\Brief\logo11.avi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ioh.hqda.pentagon.mil/UniformedServices/Branches/engineers.aspx" TargetMode="External"/><Relationship Id="rId13" Type="http://schemas.openxmlformats.org/officeDocument/2006/relationships/image" Target="../media/image12.jpeg"/><Relationship Id="rId18" Type="http://schemas.openxmlformats.org/officeDocument/2006/relationships/hyperlink" Target="http://www.tioh.hqda.pentagon.mil/UniformedServices/Branches/ordnance.aspx" TargetMode="External"/><Relationship Id="rId26" Type="http://schemas.openxmlformats.org/officeDocument/2006/relationships/image" Target="../media/image19.png"/><Relationship Id="rId3" Type="http://schemas.openxmlformats.org/officeDocument/2006/relationships/image" Target="../media/image7.jpeg"/><Relationship Id="rId21" Type="http://schemas.openxmlformats.org/officeDocument/2006/relationships/image" Target="../media/image16.jpeg"/><Relationship Id="rId7" Type="http://schemas.openxmlformats.org/officeDocument/2006/relationships/image" Target="../media/image9.jpeg"/><Relationship Id="rId12" Type="http://schemas.openxmlformats.org/officeDocument/2006/relationships/hyperlink" Target="http://www.tioh.hqda.pentagon.mil/UniformedServices/Branches/Army_Medical.aspx" TargetMode="External"/><Relationship Id="rId17" Type="http://schemas.openxmlformats.org/officeDocument/2006/relationships/image" Target="../media/image14.jpeg"/><Relationship Id="rId25" Type="http://schemas.openxmlformats.org/officeDocument/2006/relationships/image" Target="../media/image18.jpeg"/><Relationship Id="rId2" Type="http://schemas.openxmlformats.org/officeDocument/2006/relationships/hyperlink" Target="http://www.tioh.hqda.pentagon.mil/UniformedServices/Branches/adj_general.aspx" TargetMode="External"/><Relationship Id="rId16" Type="http://schemas.openxmlformats.org/officeDocument/2006/relationships/hyperlink" Target="http://www.tioh.hqda.pentagon.mil/UniformedServices/Branches/military_police.aspx" TargetMode="External"/><Relationship Id="rId20" Type="http://schemas.openxmlformats.org/officeDocument/2006/relationships/hyperlink" Target="http://www.tioh.hqda.pentagon.mil/UniformedServices/Branches/signal_corps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oh.hqda.pentagon.mil/UniformedServices/Branches/chemical.aspx" TargetMode="External"/><Relationship Id="rId11" Type="http://schemas.openxmlformats.org/officeDocument/2006/relationships/image" Target="../media/image11.jpeg"/><Relationship Id="rId24" Type="http://schemas.openxmlformats.org/officeDocument/2006/relationships/hyperlink" Target="http://www.tioh.hqda.pentagon.mil/UniformedServices/Branches/transportation.aspx" TargetMode="External"/><Relationship Id="rId5" Type="http://schemas.openxmlformats.org/officeDocument/2006/relationships/image" Target="../media/image8.gif"/><Relationship Id="rId15" Type="http://schemas.openxmlformats.org/officeDocument/2006/relationships/image" Target="../media/image13.jpeg"/><Relationship Id="rId23" Type="http://schemas.openxmlformats.org/officeDocument/2006/relationships/image" Target="../media/image17.jpeg"/><Relationship Id="rId10" Type="http://schemas.openxmlformats.org/officeDocument/2006/relationships/hyperlink" Target="http://www.tioh.hqda.pentagon.mil/UniformedServices/Branches/infantry.aspx" TargetMode="External"/><Relationship Id="rId19" Type="http://schemas.openxmlformats.org/officeDocument/2006/relationships/image" Target="../media/image15.jpeg"/><Relationship Id="rId4" Type="http://schemas.openxmlformats.org/officeDocument/2006/relationships/hyperlink" Target="http://www.tioh.hqda.pentagon.mil/UniformedServices/Branches/aviation.aspx" TargetMode="External"/><Relationship Id="rId9" Type="http://schemas.openxmlformats.org/officeDocument/2006/relationships/image" Target="../media/image10.jpeg"/><Relationship Id="rId14" Type="http://schemas.openxmlformats.org/officeDocument/2006/relationships/hyperlink" Target="http://www.tioh.hqda.pentagon.mil/UniformedServices/Branches/military_intelligence.aspx" TargetMode="External"/><Relationship Id="rId22" Type="http://schemas.openxmlformats.org/officeDocument/2006/relationships/hyperlink" Target="http://www.tioh.hqda.pentagon.mil/UniformedServices/Branches/quartermaster.aspx" TargetMode="External"/><Relationship Id="rId27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logo11.avi">
            <a:hlinkClick r:id="" action="ppaction://ole?verb=0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1905000" y="1493837"/>
            <a:ext cx="5638800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362200" y="914400"/>
            <a:ext cx="5334000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Information Briefing </a:t>
            </a:r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video>
              <p:cMediaNode>
                <p:cTn id="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122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4338"/>
            <a:ext cx="8229600" cy="1143000"/>
          </a:xfrm>
          <a:noFill/>
          <a:ln w="12700"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3200" b="0" dirty="0">
                <a:solidFill>
                  <a:schemeClr val="tx1"/>
                </a:solidFill>
                <a:latin typeface="+mj-lt"/>
              </a:rPr>
              <a:t>Branches:___________</a:t>
            </a:r>
            <a:endParaRPr lang="en-US" sz="3200" u="sng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3076" name="Picture 4" descr="Adjutant Gener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752600"/>
            <a:ext cx="914400" cy="1143001"/>
          </a:xfrm>
          <a:prstGeom prst="rect">
            <a:avLst/>
          </a:prstGeom>
          <a:noFill/>
        </p:spPr>
      </p:pic>
      <p:pic>
        <p:nvPicPr>
          <p:cNvPr id="3078" name="Picture 6" descr="Aviation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5000" y="1905000"/>
            <a:ext cx="1571625" cy="904876"/>
          </a:xfrm>
          <a:prstGeom prst="rect">
            <a:avLst/>
          </a:prstGeom>
          <a:noFill/>
        </p:spPr>
      </p:pic>
      <p:pic>
        <p:nvPicPr>
          <p:cNvPr id="3082" name="Picture 10" descr="Chemical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600" y="1981200"/>
            <a:ext cx="1476375" cy="952500"/>
          </a:xfrm>
          <a:prstGeom prst="rect">
            <a:avLst/>
          </a:prstGeom>
          <a:noFill/>
        </p:spPr>
      </p:pic>
      <p:pic>
        <p:nvPicPr>
          <p:cNvPr id="3084" name="Picture 12" descr="Corps of Engineers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3657600"/>
            <a:ext cx="1285875" cy="1028701"/>
          </a:xfrm>
          <a:prstGeom prst="rect">
            <a:avLst/>
          </a:prstGeom>
          <a:noFill/>
        </p:spPr>
      </p:pic>
      <p:pic>
        <p:nvPicPr>
          <p:cNvPr id="3088" name="Picture 16" descr="Infantry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00041" y="3743326"/>
            <a:ext cx="1435330" cy="1066800"/>
          </a:xfrm>
          <a:prstGeom prst="rect">
            <a:avLst/>
          </a:prstGeom>
          <a:noFill/>
        </p:spPr>
      </p:pic>
      <p:pic>
        <p:nvPicPr>
          <p:cNvPr id="3090" name="Picture 18" descr="Medical Service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906624" y="3686176"/>
            <a:ext cx="1171575" cy="1123950"/>
          </a:xfrm>
          <a:prstGeom prst="rect">
            <a:avLst/>
          </a:prstGeom>
          <a:noFill/>
        </p:spPr>
      </p:pic>
      <p:pic>
        <p:nvPicPr>
          <p:cNvPr id="3092" name="Picture 20" descr="Military Intelligence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81000" y="5257800"/>
            <a:ext cx="914400" cy="1190625"/>
          </a:xfrm>
          <a:prstGeom prst="rect">
            <a:avLst/>
          </a:prstGeom>
          <a:noFill/>
        </p:spPr>
      </p:pic>
      <p:pic>
        <p:nvPicPr>
          <p:cNvPr id="3094" name="Picture 22" descr="Military Police Corps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057400" y="5334000"/>
            <a:ext cx="1524000" cy="1066801"/>
          </a:xfrm>
          <a:prstGeom prst="rect">
            <a:avLst/>
          </a:prstGeom>
          <a:noFill/>
        </p:spPr>
      </p:pic>
      <p:pic>
        <p:nvPicPr>
          <p:cNvPr id="3096" name="Picture 24" descr="Ordnance Corps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114800" y="1752600"/>
            <a:ext cx="457200" cy="1143001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4447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pic>
        <p:nvPicPr>
          <p:cNvPr id="3098" name="Picture 26" descr="Signal Corps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4953000" y="5334000"/>
            <a:ext cx="1333500" cy="1123950"/>
          </a:xfrm>
          <a:prstGeom prst="rect">
            <a:avLst/>
          </a:prstGeom>
          <a:noFill/>
        </p:spPr>
      </p:pic>
      <p:pic>
        <p:nvPicPr>
          <p:cNvPr id="3100" name="Picture 28" descr="Quartermaster Corps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6708382" y="3633788"/>
            <a:ext cx="1285875" cy="1228726"/>
          </a:xfrm>
          <a:prstGeom prst="rect">
            <a:avLst/>
          </a:prstGeom>
          <a:noFill/>
        </p:spPr>
      </p:pic>
      <p:pic>
        <p:nvPicPr>
          <p:cNvPr id="3102" name="Picture 30" descr="Transportation">
            <a:hlinkClick r:id="rId24"/>
          </p:cNvPr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7696200" y="1828800"/>
            <a:ext cx="1066800" cy="1257301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6096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622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AV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386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19800" y="30480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24800" y="3048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9600" y="4724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57538" y="476678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34272" y="4810126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38975" y="482604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QM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14600" y="6248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34000" y="632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SC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3400" y="632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463540"/>
            <a:ext cx="1524000" cy="86106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620000" y="6324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CY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41313" y="1758753"/>
            <a:ext cx="8497887" cy="4339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A Co, 1</a:t>
            </a:r>
            <a:r>
              <a:rPr lang="en-US" sz="2400" b="0" baseline="30000" dirty="0">
                <a:solidFill>
                  <a:schemeClr val="tx1"/>
                </a:solidFill>
                <a:latin typeface="+mn-lt"/>
              </a:rPr>
              <a:t>st</a:t>
            </a:r>
            <a:r>
              <a:rPr lang="en-US" sz="2400" b="0" dirty="0">
                <a:solidFill>
                  <a:schemeClr val="tx1"/>
                </a:solidFill>
                <a:latin typeface="+mn-lt"/>
              </a:rPr>
              <a:t> Bn (OCS), 169</a:t>
            </a:r>
            <a:r>
              <a:rPr lang="en-US" sz="2400" b="0" baseline="30000" dirty="0">
                <a:solidFill>
                  <a:schemeClr val="tx1"/>
                </a:solidFill>
                <a:latin typeface="+mn-lt"/>
              </a:rPr>
              <a:t>th</a:t>
            </a:r>
            <a:r>
              <a:rPr lang="en-US" sz="2400" b="0" dirty="0">
                <a:solidFill>
                  <a:schemeClr val="tx1"/>
                </a:solidFill>
                <a:latin typeface="+mn-lt"/>
              </a:rPr>
              <a:t> Regiment (RTI)</a:t>
            </a:r>
          </a:p>
          <a:p>
            <a:pPr>
              <a:defRPr/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CPT Ross Alexander</a:t>
            </a:r>
          </a:p>
          <a:p>
            <a:pPr>
              <a:defRPr/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Ross.m.alexander2.mil@mail.mil</a:t>
            </a:r>
          </a:p>
          <a:p>
            <a:pPr>
              <a:defRPr/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(860) 691-4236 (work)</a:t>
            </a:r>
          </a:p>
          <a:p>
            <a:pPr>
              <a:defRPr/>
            </a:pPr>
            <a:r>
              <a:rPr lang="en-US" sz="2400" b="0" dirty="0">
                <a:solidFill>
                  <a:schemeClr val="tx1"/>
                </a:solidFill>
                <a:latin typeface="+mn-lt"/>
              </a:rPr>
              <a:t>(860) 324-8168 (cell)</a:t>
            </a:r>
          </a:p>
          <a:p>
            <a:pPr>
              <a:defRPr/>
            </a:pPr>
            <a:endParaRPr lang="en-US" sz="2800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>
              <a:defRPr/>
            </a:pPr>
            <a:r>
              <a:rPr lang="en-US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OSM Team R&amp;R BN</a:t>
            </a:r>
          </a:p>
          <a:p>
            <a:pPr>
              <a:defRPr/>
            </a:pP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u="sng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en-US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959629" y="832357"/>
            <a:ext cx="3305713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3200" b="0" dirty="0">
                <a:solidFill>
                  <a:schemeClr val="tx1"/>
                </a:solidFill>
                <a:latin typeface="+mn-lt"/>
              </a:rPr>
              <a:t>Points of Contact</a:t>
            </a:r>
          </a:p>
        </p:txBody>
      </p:sp>
      <p:sp>
        <p:nvSpPr>
          <p:cNvPr id="4" name="Rectangle 3"/>
          <p:cNvSpPr/>
          <p:nvPr/>
        </p:nvSpPr>
        <p:spPr>
          <a:xfrm>
            <a:off x="1295400" y="4648200"/>
            <a:ext cx="63246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0" dirty="0">
                <a:solidFill>
                  <a:schemeClr val="tx1"/>
                </a:solidFill>
                <a:latin typeface="+mn-lt"/>
              </a:rPr>
              <a:t>CPT Mark Soltau</a:t>
            </a:r>
          </a:p>
          <a:p>
            <a:pPr>
              <a:defRPr/>
            </a:pPr>
            <a:r>
              <a:rPr lang="en-US" sz="2200" b="0" dirty="0">
                <a:solidFill>
                  <a:schemeClr val="tx1"/>
                </a:solidFill>
                <a:latin typeface="+mn-lt"/>
              </a:rPr>
              <a:t>Hewan.m.soltau.mil@army.mil</a:t>
            </a:r>
          </a:p>
          <a:p>
            <a:pPr>
              <a:defRPr/>
            </a:pPr>
            <a:r>
              <a:rPr lang="en-US" sz="2200" b="0" dirty="0">
                <a:solidFill>
                  <a:schemeClr val="tx1"/>
                </a:solidFill>
                <a:latin typeface="+mn-lt"/>
              </a:rPr>
              <a:t>Office: (860) 613-7506</a:t>
            </a:r>
          </a:p>
        </p:txBody>
      </p:sp>
      <p:pic>
        <p:nvPicPr>
          <p:cNvPr id="5" name="Picture 4" descr="2LT_Rank Embl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743200"/>
            <a:ext cx="609600" cy="1574800"/>
          </a:xfrm>
          <a:prstGeom prst="rect">
            <a:avLst/>
          </a:prstGeom>
        </p:spPr>
      </p:pic>
      <p:pic>
        <p:nvPicPr>
          <p:cNvPr id="6" name="Picture 5" descr="2LT_Rank Embl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01000" y="2743200"/>
            <a:ext cx="609600" cy="1574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2895600"/>
            <a:ext cx="557075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>
                <a:latin typeface="+mn-lt"/>
                <a:cs typeface="Times New Roman" pitchFamily="18" charset="0"/>
              </a:rPr>
              <a:t>QUESTIONS</a:t>
            </a:r>
            <a:endParaRPr lang="en-US" sz="72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OBJECTIVE: </a:t>
            </a:r>
          </a:p>
          <a:p>
            <a:pPr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To raise awareness for life opportunities that can be made better by the CTARNG and OCS.</a:t>
            </a:r>
          </a:p>
          <a:p>
            <a:pPr lvl="1">
              <a:buFont typeface="Arial" pitchFamily="34" charset="0"/>
              <a:buChar char="•"/>
            </a:pPr>
            <a:endParaRPr lang="en-US" sz="2400" b="0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To inform the benefits of pursuing a leadership career path as a Commissioned Officer in the CTARNG.</a:t>
            </a:r>
          </a:p>
          <a:p>
            <a:pPr lvl="1">
              <a:buNone/>
            </a:pPr>
            <a:endParaRPr lang="en-US" sz="2400" b="0" dirty="0">
              <a:solidFill>
                <a:schemeClr val="tx1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To answer questions and address any immediate concerns that you may have at this time.</a:t>
            </a:r>
          </a:p>
          <a:p>
            <a:pPr lvl="1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/>
          </p:nvPr>
        </p:nvSpPr>
        <p:spPr>
          <a:xfrm>
            <a:off x="457200" y="914400"/>
            <a:ext cx="8229600" cy="5486399"/>
          </a:xfrm>
        </p:spPr>
        <p:txBody>
          <a:bodyPr/>
          <a:lstStyle/>
          <a:p>
            <a:pPr algn="ctr">
              <a:buNone/>
            </a:pPr>
            <a:r>
              <a:rPr lang="en-US" sz="3200" dirty="0">
                <a:solidFill>
                  <a:schemeClr val="tx1"/>
                </a:solidFill>
              </a:rPr>
              <a:t>Agenda And Time Frame</a:t>
            </a:r>
          </a:p>
          <a:p>
            <a:pPr algn="ctr">
              <a:buNone/>
            </a:pPr>
            <a:endParaRPr lang="en-US" sz="800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What is OCS?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Course Outline</a:t>
            </a:r>
          </a:p>
          <a:p>
            <a:pPr>
              <a:buFont typeface="Arial" pitchFamily="34" charset="0"/>
              <a:buChar char="•"/>
            </a:pPr>
            <a:endParaRPr lang="en-US" sz="1200" b="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Why you should consider attending Officer Candidate School (OCS)?</a:t>
            </a:r>
          </a:p>
          <a:p>
            <a:pPr>
              <a:buNone/>
            </a:pPr>
            <a:endParaRPr lang="en-US" sz="1200" b="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How to Join OCS? 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Eligibility criteria for enrollment.</a:t>
            </a:r>
          </a:p>
          <a:p>
            <a:pPr marL="457200" lvl="1" indent="0">
              <a:buNone/>
            </a:pPr>
            <a:endParaRPr lang="en-US" sz="1400" b="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What’s after OCS?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Post Commissioning Training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Branches in CTARNG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cs typeface="Times New Roman" pitchFamily="18" charset="0"/>
              </a:rPr>
              <a:t>Contact Info</a:t>
            </a:r>
            <a:endParaRPr lang="en-US" sz="1600" b="0" dirty="0">
              <a:solidFill>
                <a:schemeClr val="tx1"/>
              </a:solidFill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 pitchFamily="18" charset="0"/>
              </a:rPr>
              <a:t>This presentation will take approximately 15 minutes.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914400"/>
            <a:ext cx="8229600" cy="5486401"/>
          </a:xfrm>
        </p:spPr>
        <p:txBody>
          <a:bodyPr/>
          <a:lstStyle/>
          <a:p>
            <a:pPr algn="ctr">
              <a:buNone/>
            </a:pPr>
            <a:r>
              <a:rPr lang="en-US" sz="2800" dirty="0">
                <a:solidFill>
                  <a:schemeClr val="tx1"/>
                </a:solidFill>
              </a:rPr>
              <a:t>What is OCS?</a:t>
            </a:r>
          </a:p>
          <a:p>
            <a:pPr algn="ctr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10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OCS trains selected personnel in the</a:t>
            </a: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fundamentals of leadership and basic </a:t>
            </a: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military skills, instills the professional </a:t>
            </a: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ethic, evaluates leadership potential, and</a:t>
            </a: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commissions those who qualify</a:t>
            </a:r>
          </a:p>
          <a:p>
            <a:pPr marL="0" indent="0" algn="ctr">
              <a:lnSpc>
                <a:spcPct val="120000"/>
              </a:lnSpc>
              <a:buNone/>
              <a:defRPr/>
            </a:pPr>
            <a:r>
              <a:rPr lang="en-US" altLang="en-US" b="0" dirty="0">
                <a:solidFill>
                  <a:schemeClr val="tx1"/>
                </a:solidFill>
              </a:rPr>
              <a:t> as second lieutenants. </a:t>
            </a:r>
          </a:p>
          <a:p>
            <a:pPr algn="ctr">
              <a:buNone/>
            </a:pPr>
            <a:endParaRPr lang="en-US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436094" y="1687513"/>
            <a:ext cx="2212106" cy="63976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Phase I  </a:t>
            </a:r>
          </a:p>
          <a:p>
            <a:r>
              <a:rPr lang="en-US" sz="1800" dirty="0">
                <a:solidFill>
                  <a:schemeClr val="tx1"/>
                </a:solidFill>
              </a:rPr>
              <a:t>2 weeks (JUL)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2436094" y="2327275"/>
            <a:ext cx="2212106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Land Navigation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(Night-Day)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6 Mile Road March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3 Academic Exams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Leadership Evaluations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4645025" y="1687513"/>
            <a:ext cx="2212975" cy="639762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Phase II </a:t>
            </a:r>
          </a:p>
          <a:p>
            <a:r>
              <a:rPr lang="en-US" sz="1800" dirty="0">
                <a:solidFill>
                  <a:schemeClr val="tx1"/>
                </a:solidFill>
              </a:rPr>
              <a:t>11 IDT (AUG-JUN)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4645025" y="2327275"/>
            <a:ext cx="2212975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9 and 12 Mile Road Marches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OPAT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APFT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4 Mile </a:t>
            </a:r>
            <a:r>
              <a:rPr lang="en-US" sz="2000" dirty="0">
                <a:solidFill>
                  <a:schemeClr val="tx1"/>
                </a:solidFill>
              </a:rPr>
              <a:t>Run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4 Academic Exams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FLX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Leadership Evaluations</a:t>
            </a:r>
          </a:p>
        </p:txBody>
      </p:sp>
      <p:sp>
        <p:nvSpPr>
          <p:cNvPr id="22" name="Text Placeholder 8"/>
          <p:cNvSpPr txBox="1">
            <a:spLocks/>
          </p:cNvSpPr>
          <p:nvPr/>
        </p:nvSpPr>
        <p:spPr>
          <a:xfrm>
            <a:off x="7010400" y="1676400"/>
            <a:ext cx="1984375" cy="639762"/>
          </a:xfrm>
          <a:prstGeom prst="rect">
            <a:avLst/>
          </a:prstGeom>
        </p:spPr>
        <p:txBody>
          <a:bodyPr anchor="b"/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400" b="1">
                <a:solidFill>
                  <a:srgbClr val="037C03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000" b="1">
                <a:solidFill>
                  <a:srgbClr val="00279F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1800" b="1">
                <a:solidFill>
                  <a:srgbClr val="00279F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u="sng" kern="0" dirty="0">
                <a:solidFill>
                  <a:schemeClr val="tx1"/>
                </a:solidFill>
              </a:rPr>
              <a:t>Phase III </a:t>
            </a:r>
          </a:p>
          <a:p>
            <a:r>
              <a:rPr lang="en-US" sz="1800" kern="0" dirty="0">
                <a:solidFill>
                  <a:schemeClr val="tx1"/>
                </a:solidFill>
              </a:rPr>
              <a:t>2 weeks (JUL)</a:t>
            </a:r>
          </a:p>
        </p:txBody>
      </p:sp>
      <p:sp>
        <p:nvSpPr>
          <p:cNvPr id="23" name="Content Placeholder 9"/>
          <p:cNvSpPr txBox="1">
            <a:spLocks/>
          </p:cNvSpPr>
          <p:nvPr/>
        </p:nvSpPr>
        <p:spPr>
          <a:xfrm>
            <a:off x="7010400" y="2404236"/>
            <a:ext cx="1984375" cy="3951288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u"/>
              <a:defRPr sz="2400" b="1">
                <a:solidFill>
                  <a:srgbClr val="037C03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ù"/>
              <a:defRPr sz="2000" b="1">
                <a:solidFill>
                  <a:srgbClr val="00279F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"/>
              <a:defRPr sz="1800" b="1">
                <a:solidFill>
                  <a:srgbClr val="00279F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FLX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Confidence Course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Obstacle Course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Leadership Evaluations</a:t>
            </a:r>
          </a:p>
        </p:txBody>
      </p:sp>
      <p:sp>
        <p:nvSpPr>
          <p:cNvPr id="24" name="Text Placeholder 8"/>
          <p:cNvSpPr txBox="1">
            <a:spLocks/>
          </p:cNvSpPr>
          <p:nvPr/>
        </p:nvSpPr>
        <p:spPr>
          <a:xfrm>
            <a:off x="1600200" y="808038"/>
            <a:ext cx="5943600" cy="639762"/>
          </a:xfrm>
          <a:prstGeom prst="rect">
            <a:avLst/>
          </a:prstGeom>
        </p:spPr>
        <p:txBody>
          <a:bodyPr anchor="b"/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400" b="1">
                <a:solidFill>
                  <a:srgbClr val="037C03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000" b="1">
                <a:solidFill>
                  <a:srgbClr val="00279F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1800" b="1">
                <a:solidFill>
                  <a:srgbClr val="00279F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sz="3200" kern="0" dirty="0">
                <a:solidFill>
                  <a:schemeClr val="tx1"/>
                </a:solidFill>
              </a:rPr>
              <a:t>Course Outline </a:t>
            </a:r>
          </a:p>
        </p:txBody>
      </p:sp>
      <p:sp>
        <p:nvSpPr>
          <p:cNvPr id="11" name="Text Placeholder 6"/>
          <p:cNvSpPr txBox="1">
            <a:spLocks/>
          </p:cNvSpPr>
          <p:nvPr/>
        </p:nvSpPr>
        <p:spPr>
          <a:xfrm>
            <a:off x="228600" y="1676400"/>
            <a:ext cx="2212106" cy="639762"/>
          </a:xfrm>
          <a:prstGeom prst="rect">
            <a:avLst/>
          </a:prstGeom>
        </p:spPr>
        <p:txBody>
          <a:bodyPr anchor="b"/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400" b="1">
                <a:solidFill>
                  <a:srgbClr val="037C03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000" b="1">
                <a:solidFill>
                  <a:srgbClr val="00279F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1800" b="1">
                <a:solidFill>
                  <a:srgbClr val="00279F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u="sng" kern="0" dirty="0">
                <a:solidFill>
                  <a:schemeClr val="tx1"/>
                </a:solidFill>
              </a:rPr>
              <a:t>Phase 0 </a:t>
            </a:r>
          </a:p>
          <a:p>
            <a:r>
              <a:rPr lang="en-US" sz="1800" kern="0" dirty="0">
                <a:solidFill>
                  <a:schemeClr val="tx1"/>
                </a:solidFill>
              </a:rPr>
              <a:t>4 IDT (MAR-JUN)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228600" y="2316162"/>
            <a:ext cx="2212106" cy="3951288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u"/>
              <a:defRPr sz="2400" b="1">
                <a:solidFill>
                  <a:srgbClr val="037C03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ù"/>
              <a:defRPr sz="2000" b="1">
                <a:solidFill>
                  <a:srgbClr val="00279F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"/>
              <a:defRPr sz="1800" b="1">
                <a:solidFill>
                  <a:srgbClr val="00279F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Intro to Map Reading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Intro to Land Navigation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3, 4, 5  Mile Road Marches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Intro to Leadership Roles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APFT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Showdown Inspections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General Prep</a:t>
            </a:r>
          </a:p>
        </p:txBody>
      </p:sp>
      <p:sp>
        <p:nvSpPr>
          <p:cNvPr id="13" name="Text Placeholder 8"/>
          <p:cNvSpPr txBox="1">
            <a:spLocks/>
          </p:cNvSpPr>
          <p:nvPr/>
        </p:nvSpPr>
        <p:spPr>
          <a:xfrm>
            <a:off x="7010400" y="5151438"/>
            <a:ext cx="1984375" cy="639762"/>
          </a:xfrm>
          <a:prstGeom prst="rect">
            <a:avLst/>
          </a:prstGeom>
        </p:spPr>
        <p:txBody>
          <a:bodyPr anchor="b"/>
          <a:lstStyle>
            <a:lvl1pPr marL="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400" b="1">
                <a:solidFill>
                  <a:srgbClr val="037C03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000" b="1">
                <a:solidFill>
                  <a:srgbClr val="00279F"/>
                </a:solidFill>
                <a:latin typeface="+mn-lt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1800" b="1">
                <a:solidFill>
                  <a:srgbClr val="00279F"/>
                </a:solidFill>
                <a:latin typeface="+mn-lt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u="sng" kern="0" dirty="0">
                <a:solidFill>
                  <a:schemeClr val="tx1"/>
                </a:solidFill>
              </a:rPr>
              <a:t>Graduation </a:t>
            </a:r>
          </a:p>
          <a:p>
            <a:r>
              <a:rPr lang="en-US" sz="1800" kern="0" dirty="0">
                <a:solidFill>
                  <a:schemeClr val="tx1"/>
                </a:solidFill>
              </a:rPr>
              <a:t>1 IDT (AUG)</a:t>
            </a:r>
          </a:p>
        </p:txBody>
      </p:sp>
      <p:sp>
        <p:nvSpPr>
          <p:cNvPr id="15" name="Content Placeholder 9"/>
          <p:cNvSpPr txBox="1">
            <a:spLocks/>
          </p:cNvSpPr>
          <p:nvPr/>
        </p:nvSpPr>
        <p:spPr>
          <a:xfrm>
            <a:off x="7010400" y="5791200"/>
            <a:ext cx="1984375" cy="652398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u"/>
              <a:defRPr sz="2400" b="1">
                <a:solidFill>
                  <a:srgbClr val="037C03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ù"/>
              <a:defRPr sz="2000" b="1">
                <a:solidFill>
                  <a:srgbClr val="00279F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"/>
              <a:defRPr sz="1800" b="1">
                <a:solidFill>
                  <a:srgbClr val="00279F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chemeClr val="tx1"/>
                </a:solidFill>
              </a:rPr>
              <a:t>Graduation Ceremony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48480"/>
            <a:ext cx="2020283" cy="212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88649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838200"/>
            <a:ext cx="8229600" cy="5562601"/>
          </a:xfrm>
        </p:spPr>
        <p:txBody>
          <a:bodyPr/>
          <a:lstStyle/>
          <a:p>
            <a:pPr algn="ctr">
              <a:buNone/>
            </a:pPr>
            <a:r>
              <a:rPr lang="en-US" sz="3200" b="0" dirty="0">
                <a:solidFill>
                  <a:schemeClr val="tx1"/>
                </a:solidFill>
              </a:rPr>
              <a:t>Why Join OCS?</a:t>
            </a:r>
          </a:p>
          <a:p>
            <a:pPr algn="ctr">
              <a:buNone/>
            </a:pPr>
            <a:endParaRPr lang="en-US" sz="3200" b="0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9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b="0" dirty="0">
                <a:solidFill>
                  <a:schemeClr val="tx1"/>
                </a:solidFill>
              </a:rPr>
              <a:t>Commission within 18 months: It runs similar to a drill year, with Phase 1 a summer course, Phase 2 (1 Year of Drills) and Phase 3 as a final summer course. Which allows for civilian life regulation.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b="0" dirty="0">
                <a:solidFill>
                  <a:schemeClr val="tx1"/>
                </a:solidFill>
              </a:rPr>
              <a:t>Officer’s MAKE their OWN Careers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b="0" dirty="0">
                <a:solidFill>
                  <a:schemeClr val="tx1"/>
                </a:solidFill>
              </a:rPr>
              <a:t>Your prior enlisted service prepares you better for a leadership position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b="0" dirty="0">
                <a:solidFill>
                  <a:schemeClr val="tx1"/>
                </a:solidFill>
              </a:rPr>
              <a:t>OCS balances your civilian life needs while developing your craft.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b="0" dirty="0">
                <a:solidFill>
                  <a:schemeClr val="tx1"/>
                </a:solidFill>
              </a:rPr>
              <a:t>Personal and professional development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b="0" dirty="0">
                <a:solidFill>
                  <a:schemeClr val="tx1"/>
                </a:solidFill>
              </a:rPr>
              <a:t>Competitive advantage in employment workforce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b="0" dirty="0">
                <a:solidFill>
                  <a:schemeClr val="tx1"/>
                </a:solidFill>
              </a:rPr>
              <a:t>OCS connects you with soldiers from all over the U.S.A. and offers a new network &amp; opportunities</a:t>
            </a:r>
          </a:p>
          <a:p>
            <a:pPr>
              <a:buFont typeface="Wingdings" pitchFamily="2" charset="2"/>
              <a:buChar char="ü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ü"/>
            </a:pPr>
            <a:endParaRPr lang="en-US" sz="3200" b="0" dirty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71625" y="795338"/>
            <a:ext cx="6161088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3200" b="0" dirty="0">
                <a:solidFill>
                  <a:schemeClr val="tx1"/>
                </a:solidFill>
                <a:latin typeface="+mn-lt"/>
              </a:rPr>
              <a:t>Eligibility Criteria 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" y="1447801"/>
            <a:ext cx="8726487" cy="4813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US Citizen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Basic Training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 90 College Credit Hours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GT Score 110 or Higher</a:t>
            </a:r>
            <a:r>
              <a:rPr lang="en-US" sz="1600" b="0" dirty="0">
                <a:solidFill>
                  <a:schemeClr val="tx1"/>
                </a:solidFill>
                <a:latin typeface="+mn-lt"/>
              </a:rPr>
              <a:t> </a:t>
            </a:r>
            <a:endParaRPr lang="en-US" sz="2600" b="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Chapter 2 Physical 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 Pass APFT / Meet  HT/WT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Secret Clearance prior to Commissioning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 State OCS- 41 Yrs 364 days old at Commissioning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 Demonstrate potential for Leadership at higher levels</a:t>
            </a:r>
          </a:p>
          <a:p>
            <a:pPr>
              <a:spcBef>
                <a:spcPct val="20000"/>
              </a:spcBef>
              <a:buFont typeface="Wingdings 2" pitchFamily="18" charset="2"/>
              <a:buChar char="P"/>
              <a:defRPr/>
            </a:pPr>
            <a:r>
              <a:rPr lang="en-US" sz="2600" b="0" dirty="0">
                <a:solidFill>
                  <a:schemeClr val="tx1"/>
                </a:solidFill>
                <a:latin typeface="+mn-lt"/>
              </a:rPr>
              <a:t> Recommendation from </a:t>
            </a:r>
            <a:r>
              <a:rPr lang="en-US" sz="2600" b="0" dirty="0" err="1">
                <a:solidFill>
                  <a:schemeClr val="tx1"/>
                </a:solidFill>
                <a:latin typeface="+mn-lt"/>
              </a:rPr>
              <a:t>CoC</a:t>
            </a:r>
            <a:r>
              <a:rPr lang="en-US" sz="2600" b="0" dirty="0">
                <a:solidFill>
                  <a:schemeClr val="tx1"/>
                </a:solidFill>
                <a:latin typeface="+mn-lt"/>
              </a:rPr>
              <a:t> (DA 4187)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914400"/>
            <a:ext cx="8229600" cy="5486401"/>
          </a:xfrm>
        </p:spPr>
        <p:txBody>
          <a:bodyPr/>
          <a:lstStyle/>
          <a:p>
            <a:pPr algn="ctr">
              <a:buNone/>
            </a:pPr>
            <a:r>
              <a:rPr lang="en-US" sz="3200" b="0" dirty="0">
                <a:solidFill>
                  <a:schemeClr val="tx1"/>
                </a:solidFill>
              </a:rPr>
              <a:t>How to Join OCS?</a:t>
            </a:r>
          </a:p>
          <a:p>
            <a:pPr algn="ctr">
              <a:buNone/>
            </a:pPr>
            <a:endParaRPr lang="en-US" sz="3200" b="0" dirty="0">
              <a:solidFill>
                <a:schemeClr val="tx1"/>
              </a:solidFill>
            </a:endParaRPr>
          </a:p>
          <a:p>
            <a:pPr algn="ctr">
              <a:buNone/>
            </a:pPr>
            <a:endParaRPr lang="en-US" sz="9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Notify Chain of Command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>
                <a:solidFill>
                  <a:schemeClr val="tx1"/>
                </a:solidFill>
              </a:rPr>
              <a:t>Receive Approval (4187)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Contact CT OSM or OCS Rep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Build Application 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Prepare physically, mentally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State Board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/>
                </a:solidFill>
              </a:rPr>
              <a:t>Phase 0</a:t>
            </a:r>
          </a:p>
          <a:p>
            <a:pPr marL="0" indent="0">
              <a:buNone/>
            </a:pPr>
            <a:endParaRPr lang="en-US" sz="3200" b="0" dirty="0">
              <a:solidFill>
                <a:schemeClr val="tx1"/>
              </a:solidFill>
              <a:latin typeface="+mj-lt"/>
            </a:endParaRPr>
          </a:p>
          <a:p>
            <a:pPr algn="ctr">
              <a:buNone/>
            </a:pP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47634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914400"/>
            <a:ext cx="8229600" cy="6537325"/>
          </a:xfrm>
        </p:spPr>
        <p:txBody>
          <a:bodyPr/>
          <a:lstStyle/>
          <a:p>
            <a:pPr algn="ctr">
              <a:spcBef>
                <a:spcPct val="85000"/>
              </a:spcBef>
              <a:buNone/>
              <a:defRPr/>
            </a:pPr>
            <a:r>
              <a:rPr lang="en-US" sz="3200" dirty="0">
                <a:solidFill>
                  <a:schemeClr val="tx1"/>
                </a:solidFill>
              </a:rPr>
              <a:t>Once I Complete OCS?</a:t>
            </a:r>
          </a:p>
          <a:p>
            <a:pPr>
              <a:spcBef>
                <a:spcPct val="85000"/>
              </a:spcBef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Post Commissioning Training:</a:t>
            </a:r>
          </a:p>
          <a:p>
            <a:pPr>
              <a:spcBef>
                <a:spcPct val="85000"/>
              </a:spcBef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All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2LTs must attend Branch Specific Training within 18 months of commissioning and complete within 2 yrs of commissioning: </a:t>
            </a:r>
          </a:p>
          <a:p>
            <a:pPr>
              <a:spcBef>
                <a:spcPct val="85000"/>
              </a:spcBef>
              <a:buNone/>
              <a:defRPr/>
            </a:pPr>
            <a:r>
              <a:rPr lang="en-US" sz="2000" b="0" dirty="0">
                <a:solidFill>
                  <a:schemeClr val="tx1"/>
                </a:solidFill>
              </a:rPr>
              <a:t>		“Basic Officer Leader Course-Branch (BOLC-B)”</a:t>
            </a:r>
          </a:p>
          <a:p>
            <a:pPr>
              <a:spcBef>
                <a:spcPct val="85000"/>
              </a:spcBef>
              <a:buNone/>
              <a:defRPr/>
            </a:pPr>
            <a:r>
              <a:rPr lang="en-US" sz="2000" b="0" dirty="0">
                <a:solidFill>
                  <a:schemeClr val="tx1"/>
                </a:solidFill>
              </a:rPr>
              <a:t>Length/Location: Varies</a:t>
            </a:r>
          </a:p>
          <a:p>
            <a:pPr>
              <a:spcBef>
                <a:spcPct val="85000"/>
              </a:spcBef>
              <a:buNone/>
              <a:defRPr/>
            </a:pPr>
            <a:r>
              <a:rPr lang="en-US" sz="2000" b="0" dirty="0">
                <a:solidFill>
                  <a:schemeClr val="tx1"/>
                </a:solidFill>
              </a:rPr>
              <a:t>		Branch dependent, 3-12 months, with the exception of 	Aviation (1.5-2 yrs)</a:t>
            </a:r>
          </a:p>
          <a:p>
            <a:pPr>
              <a:buNone/>
            </a:pPr>
            <a:endParaRPr lang="en-US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831" y="-120357"/>
            <a:ext cx="2092569" cy="2232074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3½ Floppy (A:)">
  <a:themeElements>
    <a:clrScheme name="">
      <a:dk1>
        <a:srgbClr val="000000"/>
      </a:dk1>
      <a:lt1>
        <a:srgbClr val="FFFFFF"/>
      </a:lt1>
      <a:dk2>
        <a:srgbClr val="00FF00"/>
      </a:dk2>
      <a:lt2>
        <a:srgbClr val="FF0000"/>
      </a:lt2>
      <a:accent1>
        <a:srgbClr val="0000FF"/>
      </a:accent1>
      <a:accent2>
        <a:srgbClr val="00FFFF"/>
      </a:accent2>
      <a:accent3>
        <a:srgbClr val="FFFFFF"/>
      </a:accent3>
      <a:accent4>
        <a:srgbClr val="000000"/>
      </a:accent4>
      <a:accent5>
        <a:srgbClr val="AAAAFF"/>
      </a:accent5>
      <a:accent6>
        <a:srgbClr val="00E7E7"/>
      </a:accent6>
      <a:hlink>
        <a:srgbClr val="FF00FF"/>
      </a:hlink>
      <a:folHlink>
        <a:srgbClr val="FFFF00"/>
      </a:folHlink>
    </a:clrScheme>
    <a:fontScheme name="3½ Floppy (A:)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16884</TotalTime>
  <Words>590</Words>
  <Application>Microsoft Office PowerPoint</Application>
  <PresentationFormat>Letter Paper (8.5x11 in)</PresentationFormat>
  <Paragraphs>138</Paragraphs>
  <Slides>12</Slides>
  <Notes>2</Notes>
  <HiddenSlides>0</HiddenSlides>
  <MMClips>1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Times New Roman</vt:lpstr>
      <vt:lpstr>Wingdings</vt:lpstr>
      <vt:lpstr>Wingdings 2</vt:lpstr>
      <vt:lpstr>3½ Floppy (A:)</vt:lpstr>
      <vt:lpstr>Picture</vt:lpstr>
      <vt:lpstr>Photo Editor Photo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Branches:___________</vt:lpstr>
      <vt:lpstr>PowerPoint Presentation</vt:lpstr>
      <vt:lpstr>PowerPoint Presentation</vt:lpstr>
    </vt:vector>
  </TitlesOfParts>
  <Company>CTARNG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 INBRIEF</dc:title>
  <dc:creator>Malaro, Joshua A 1LT NGCT</dc:creator>
  <cp:lastModifiedBy>Soltau, Hewan M CPT MIL USA</cp:lastModifiedBy>
  <cp:revision>680</cp:revision>
  <cp:lastPrinted>2019-08-02T13:55:49Z</cp:lastPrinted>
  <dcterms:created xsi:type="dcterms:W3CDTF">2009-12-11T18:39:34Z</dcterms:created>
  <dcterms:modified xsi:type="dcterms:W3CDTF">2022-03-25T16:47:20Z</dcterms:modified>
</cp:coreProperties>
</file>